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8"/>
  </p:notesMasterIdLst>
  <p:sldIdLst>
    <p:sldId id="256" r:id="rId2"/>
    <p:sldId id="257" r:id="rId3"/>
    <p:sldId id="300" r:id="rId4"/>
    <p:sldId id="314" r:id="rId5"/>
    <p:sldId id="311" r:id="rId6"/>
    <p:sldId id="301" r:id="rId7"/>
    <p:sldId id="258" r:id="rId8"/>
    <p:sldId id="269" r:id="rId9"/>
    <p:sldId id="295" r:id="rId10"/>
    <p:sldId id="280" r:id="rId11"/>
    <p:sldId id="281" r:id="rId12"/>
    <p:sldId id="279" r:id="rId13"/>
    <p:sldId id="264" r:id="rId14"/>
    <p:sldId id="272" r:id="rId15"/>
    <p:sldId id="270" r:id="rId16"/>
    <p:sldId id="265" r:id="rId17"/>
    <p:sldId id="282" r:id="rId18"/>
    <p:sldId id="283" r:id="rId19"/>
    <p:sldId id="312" r:id="rId20"/>
    <p:sldId id="306" r:id="rId21"/>
    <p:sldId id="305" r:id="rId22"/>
    <p:sldId id="302" r:id="rId23"/>
    <p:sldId id="303" r:id="rId24"/>
    <p:sldId id="304" r:id="rId25"/>
    <p:sldId id="289" r:id="rId26"/>
    <p:sldId id="299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A164-66A0-694B-B692-BE8A965DF747}" type="datetimeFigureOut">
              <a:rPr lang="nl-NL" smtClean="0"/>
              <a:t>12-12-15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6E911-B9D3-BD48-AA4F-E848F6C95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50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6E911-B9D3-BD48-AA4F-E848F6C95AB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97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By</a:t>
            </a:r>
            <a:r>
              <a:rPr lang="nl-NL" dirty="0" smtClean="0"/>
              <a:t> direct feedback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6E911-B9D3-BD48-AA4F-E848F6C95AB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948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Niet alle leerlingen</a:t>
            </a:r>
            <a:r>
              <a:rPr lang="nl-NL" baseline="0" dirty="0" smtClean="0"/>
              <a:t> vindt het game-element leuk. Er zijn er ook een aantal die liever ‘gewoon’ les willen.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E449C-4F84-AA48-B081-7C412B4767BC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86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Niet alle leerlingen</a:t>
            </a:r>
            <a:r>
              <a:rPr lang="nl-NL" baseline="0" dirty="0" smtClean="0"/>
              <a:t> vindt het game-element leuk. Er zijn er ook een aantal die liever ‘gewoon’ les willen.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E449C-4F84-AA48-B081-7C412B4767BC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86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12-12-15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70BA1CFD-BFF0-48BC-9BA5-4974D7A6AB15}" type="datetimeFigureOut">
              <a:rPr lang="en-US" smtClean="0"/>
              <a:t>12-12-15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0BA1CFD-BFF0-48BC-9BA5-4974D7A6AB15}" type="datetimeFigureOut">
              <a:rPr lang="en-US" smtClean="0"/>
              <a:t>12-12-15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0BA1CFD-BFF0-48BC-9BA5-4974D7A6AB15}" type="datetimeFigureOut">
              <a:rPr lang="en-US" smtClean="0"/>
              <a:t>12-12-15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12-12-15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12-12-15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12-12-15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55vxYaJB9U&amp;feature=youtu.be" TargetMode="Externa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hyperlink" Target="https://www.youtube.com/watch?v=y55vxYaJB9U&amp;feature=youtu.be" TargetMode="External"/><Relationship Id="rId1" Type="http://schemas.microsoft.com/office/2007/relationships/media" Target="file://localhost/Volumes/Untitled/School/flipppppppppppin/Woudschoten%202015/Blazen.mp4" TargetMode="External"/><Relationship Id="rId2" Type="http://schemas.openxmlformats.org/officeDocument/2006/relationships/video" Target="file://localhost/Volumes/Untitled/School/flipppppppppppin/Woudschoten%202015/Blazen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5" Type="http://schemas.openxmlformats.org/officeDocument/2006/relationships/hyperlink" Target="http://www.duolingo.com" TargetMode="External"/><Relationship Id="rId1" Type="http://schemas.microsoft.com/office/2007/relationships/media" Target="file://localhost/Volumes/Untitled/School/flipppppppppppin/Woudschoten%202015/Duolingo.mp4" TargetMode="External"/><Relationship Id="rId2" Type="http://schemas.openxmlformats.org/officeDocument/2006/relationships/video" Target="file://localhost/Volumes/Untitled/School/flipppppppppppin/Woudschoten%202015/Duolingo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hyperlink" Target="http://www.google.nl/url?sa=i&amp;rct=j&amp;q=&amp;esrc=s&amp;frm=1&amp;source=images&amp;cd=&amp;cad=rja&amp;uact=8&amp;ved=0CAcQjRxqFQoTCIqk2ae8l8kCFQNeDwodUvUFNA&amp;url=http://www.bottomlineperformance.com/karl-kapps-new-gamification-fieldbook-for-learning-professionals/&amp;bvm=bv.107467506,d.ZWU&amp;psig=AFQjCNE2WK29eWhdmdytZVm4yAxZm4RwYw&amp;ust=1447850135331902" TargetMode="External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nl/url?sa=i&amp;rct=j&amp;q=&amp;esrc=s&amp;frm=1&amp;source=images&amp;cd=&amp;cad=rja&amp;uact=8&amp;ved=0CAcQjRxqFQoTCLqpm5y8l8kCFUfwDgodDuUJXA&amp;url=http://karlkapp.com/books/&amp;bvm=bv.107467506,d.ZWU&amp;psig=AFQjCNE2WK29eWhdmdytZVm4yAxZm4RwYw&amp;ust=144785013533190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daley.com/wordpress/2011/07/27/education-levels-up-a-newbs-guide-to-gamifying-your-classroom/" TargetMode="External"/><Relationship Id="rId4" Type="http://schemas.openxmlformats.org/officeDocument/2006/relationships/hyperlink" Target="https://www.youtube.com/watch?v=7ZGCPap7Gk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earnboost.com/blog/3-reasons-not-to-gamify-educatio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s://community.lithium.com/t5/Science-of-Social-blog/What-is-Gamification-Really/ba-p/3044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600" dirty="0" smtClean="0"/>
              <a:t>Gamification</a:t>
            </a:r>
            <a:endParaRPr lang="nl-NL" sz="66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15142" y="4056249"/>
            <a:ext cx="6762749" cy="2312732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4" name="Subtitel 2"/>
          <p:cNvSpPr txBox="1">
            <a:spLocks/>
          </p:cNvSpPr>
          <p:nvPr/>
        </p:nvSpPr>
        <p:spPr>
          <a:xfrm>
            <a:off x="-287607" y="3944583"/>
            <a:ext cx="6762749" cy="2312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Stijn Folkerts en Gerben Bakker</a:t>
            </a:r>
          </a:p>
          <a:p>
            <a:endParaRPr lang="nl-NL" dirty="0" smtClean="0"/>
          </a:p>
          <a:p>
            <a:r>
              <a:rPr lang="nl-NL" dirty="0" smtClean="0"/>
              <a:t>Melanchthon Schiebroek Rotterdam</a:t>
            </a:r>
          </a:p>
          <a:p>
            <a:r>
              <a:rPr lang="nl-NL" dirty="0" smtClean="0"/>
              <a:t>sfolkerts@melanchthon.nl</a:t>
            </a:r>
          </a:p>
          <a:p>
            <a:r>
              <a:rPr lang="nl-NL" dirty="0" smtClean="0"/>
              <a:t>gbakker@melanchthon.nl</a:t>
            </a:r>
          </a:p>
          <a:p>
            <a:endParaRPr lang="nl-NL" dirty="0" smtClean="0"/>
          </a:p>
          <a:p>
            <a:r>
              <a:rPr lang="nl-NL" dirty="0" err="1"/>
              <a:t>Boemlauw</a:t>
            </a:r>
            <a:r>
              <a:rPr lang="nl-NL" dirty="0"/>
              <a:t> Natuurkunde</a:t>
            </a:r>
          </a:p>
          <a:p>
            <a:r>
              <a:rPr lang="nl-NL" dirty="0" smtClean="0"/>
              <a:t>boemlauwnatuurkunde@gmail.com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AutoShape 2" descr="Pagina 1 van 1"/>
          <p:cNvSpPr>
            <a:spLocks noChangeAspect="1" noChangeArrowheads="1"/>
          </p:cNvSpPr>
          <p:nvPr/>
        </p:nvSpPr>
        <p:spPr bwMode="auto">
          <a:xfrm>
            <a:off x="63500" y="-136525"/>
            <a:ext cx="7620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142" y="3940725"/>
            <a:ext cx="1769065" cy="22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4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Vodaphone</a:t>
            </a:r>
            <a:r>
              <a:rPr lang="nl-NL" dirty="0" smtClean="0"/>
              <a:t> </a:t>
            </a:r>
            <a:r>
              <a:rPr lang="nl-NL" dirty="0" err="1" smtClean="0"/>
              <a:t>firestarters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err="1" smtClean="0"/>
              <a:t>Ahead</a:t>
            </a:r>
            <a:r>
              <a:rPr lang="nl-NL" dirty="0" smtClean="0"/>
              <a:t> of the game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779463" y="6037730"/>
            <a:ext cx="784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https://www.youtube.com/watch?v=y55vxYaJB9U&amp;feature=</a:t>
            </a:r>
            <a:r>
              <a:rPr lang="nl-NL" dirty="0" smtClean="0">
                <a:hlinkClick r:id="rId2"/>
              </a:rPr>
              <a:t>youtu.be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/>
          <a:srcRect l="83" r="8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6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Vodaphone</a:t>
            </a:r>
            <a:r>
              <a:rPr lang="nl-NL" dirty="0"/>
              <a:t> </a:t>
            </a:r>
            <a:r>
              <a:rPr lang="nl-NL" dirty="0" err="1"/>
              <a:t>firestarters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 err="1"/>
              <a:t>Ahead</a:t>
            </a:r>
            <a:r>
              <a:rPr lang="nl-NL" dirty="0"/>
              <a:t> of the game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Blaze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 t="671" b="671"/>
          <a:stretch>
            <a:fillRect/>
          </a:stretch>
        </p:blipFill>
        <p:spPr>
          <a:xfrm>
            <a:off x="779463" y="1828800"/>
            <a:ext cx="7583487" cy="420893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79463" y="6037730"/>
            <a:ext cx="784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https://www.youtube.com/watch?v=y55vxYaJB9U&amp;feature=</a:t>
            </a:r>
            <a:r>
              <a:rPr lang="nl-NL" dirty="0" smtClean="0">
                <a:hlinkClick r:id="rId5"/>
              </a:rPr>
              <a:t>youtu.be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646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Onderwijs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73" y="1544139"/>
            <a:ext cx="8364537" cy="4641400"/>
          </a:xfrm>
          <a:prstGeom prst="rect">
            <a:avLst/>
          </a:prstGeom>
        </p:spPr>
      </p:pic>
      <p:pic>
        <p:nvPicPr>
          <p:cNvPr id="9" name="Tijdelijke aanduiding voor inhoud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964" r="964"/>
          <a:stretch>
            <a:fillRect/>
          </a:stretch>
        </p:blipFill>
        <p:spPr>
          <a:xfrm>
            <a:off x="420873" y="1544139"/>
            <a:ext cx="8364537" cy="46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7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Duolingo</a:t>
            </a:r>
            <a:endParaRPr lang="nl-NL" dirty="0"/>
          </a:p>
        </p:txBody>
      </p:sp>
      <p:pic>
        <p:nvPicPr>
          <p:cNvPr id="3" name="Duolingo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263" y="1828800"/>
            <a:ext cx="7481887" cy="4208463"/>
          </a:xfrm>
        </p:spPr>
      </p:pic>
      <p:sp>
        <p:nvSpPr>
          <p:cNvPr id="4" name="Rechthoek 3"/>
          <p:cNvSpPr/>
          <p:nvPr/>
        </p:nvSpPr>
        <p:spPr>
          <a:xfrm>
            <a:off x="793938" y="6037263"/>
            <a:ext cx="784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5"/>
              </a:rPr>
              <a:t>www.duolingo.com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733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Beloftes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Autonomie voor de leerling</a:t>
            </a:r>
          </a:p>
          <a:p>
            <a:r>
              <a:rPr lang="nl-NL" dirty="0"/>
              <a:t>Directe feedback, die het gevoel van competentie verhoogt. </a:t>
            </a:r>
          </a:p>
          <a:p>
            <a:r>
              <a:rPr lang="nl-NL" dirty="0" smtClean="0"/>
              <a:t>Motivatie </a:t>
            </a:r>
            <a:r>
              <a:rPr lang="nl-NL" dirty="0" err="1" smtClean="0"/>
              <a:t>and</a:t>
            </a:r>
            <a:r>
              <a:rPr lang="nl-NL" dirty="0" smtClean="0"/>
              <a:t> betrokkenheid</a:t>
            </a:r>
          </a:p>
          <a:p>
            <a:r>
              <a:rPr lang="nl-NL" dirty="0" smtClean="0"/>
              <a:t>Inzicht in de structuur van de kennis (</a:t>
            </a:r>
            <a:r>
              <a:rPr lang="nl-NL" dirty="0" err="1" smtClean="0"/>
              <a:t>skill</a:t>
            </a:r>
            <a:r>
              <a:rPr lang="nl-NL" dirty="0" smtClean="0"/>
              <a:t> trees)</a:t>
            </a:r>
          </a:p>
          <a:p>
            <a:r>
              <a:rPr lang="nl-NL" dirty="0" smtClean="0"/>
              <a:t>Onderdompeling en betekenis door de verhaallijn</a:t>
            </a:r>
          </a:p>
          <a:p>
            <a:r>
              <a:rPr lang="nl-NL" dirty="0" smtClean="0"/>
              <a:t>Monitoring/gepersonaliseerd leren</a:t>
            </a:r>
            <a:endParaRPr lang="nl-NL" dirty="0"/>
          </a:p>
          <a:p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7942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Controverse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bezwaren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418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Degradatie?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7311" b="7311"/>
          <a:stretch>
            <a:fillRect/>
          </a:stretch>
        </p:blipFill>
        <p:spPr/>
      </p:pic>
      <p:sp>
        <p:nvSpPr>
          <p:cNvPr id="5" name="Rechthoek 4"/>
          <p:cNvSpPr/>
          <p:nvPr/>
        </p:nvSpPr>
        <p:spPr>
          <a:xfrm>
            <a:off x="1078287" y="4117358"/>
            <a:ext cx="3238011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Game </a:t>
            </a:r>
          </a:p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designers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241560" y="4493875"/>
            <a:ext cx="4537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Onderwijzers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486106" y="3044187"/>
            <a:ext cx="4287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Gamification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06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Manipulatie?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660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Overjustification</a:t>
            </a:r>
            <a:r>
              <a:rPr lang="nl-NL" dirty="0" smtClean="0"/>
              <a:t> effect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1793921"/>
            <a:ext cx="4017690" cy="4050091"/>
          </a:xfrm>
        </p:spPr>
      </p:pic>
    </p:spTree>
    <p:extLst>
      <p:ext uri="{BB962C8B-B14F-4D97-AF65-F5344CB8AC3E}">
        <p14:creationId xmlns:p14="http://schemas.microsoft.com/office/powerpoint/2010/main" val="126730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Literatuur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ttp://karlkapp.com/wp-content/uploads/2012/08/the_gamification_of_learning_and_instruction_c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828800"/>
            <a:ext cx="3331064" cy="421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bottomlineperformance.com/wordpress/wp-content/uploads/2013/12/fieldbook-cov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05" y="1828800"/>
            <a:ext cx="3226928" cy="42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28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 game is ON</a:t>
            </a:r>
          </a:p>
          <a:p>
            <a:r>
              <a:rPr lang="nl-NL" dirty="0" smtClean="0"/>
              <a:t>Wat is gamification?</a:t>
            </a:r>
          </a:p>
          <a:p>
            <a:r>
              <a:rPr lang="nl-NL" dirty="0" smtClean="0"/>
              <a:t>Beloftes</a:t>
            </a:r>
          </a:p>
          <a:p>
            <a:r>
              <a:rPr lang="nl-NL" dirty="0" smtClean="0"/>
              <a:t>Controverse</a:t>
            </a:r>
          </a:p>
          <a:p>
            <a:r>
              <a:rPr lang="nl-NL" dirty="0" smtClean="0"/>
              <a:t>Game maken!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042" y="1828800"/>
            <a:ext cx="3418158" cy="439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7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maak je een eenvoudige adventure?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Zoek (oefen)opgaven bij je leerdoelen</a:t>
            </a:r>
          </a:p>
          <a:p>
            <a:r>
              <a:rPr lang="nl-NL" dirty="0" smtClean="0"/>
              <a:t>Zet op RTTI volgorde, gevolgd door verdieping en/of verrijking</a:t>
            </a:r>
          </a:p>
          <a:p>
            <a:r>
              <a:rPr lang="nl-NL" dirty="0" smtClean="0"/>
              <a:t>Maak er levels van</a:t>
            </a:r>
          </a:p>
          <a:p>
            <a:r>
              <a:rPr lang="nl-NL" dirty="0" smtClean="0"/>
              <a:t>Maak een nakijkblad en een scorebord</a:t>
            </a:r>
          </a:p>
          <a:p>
            <a:r>
              <a:rPr lang="nl-NL" dirty="0" smtClean="0"/>
              <a:t>Zet de regels in een dia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869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37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Ervaringen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172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Ervaringen: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Verrassend weinig werk om mee te beginnen</a:t>
            </a:r>
          </a:p>
          <a:p>
            <a:r>
              <a:rPr lang="nl-NL" dirty="0" smtClean="0"/>
              <a:t>80 tot 90% van de leerlingen vindt het leuk </a:t>
            </a:r>
          </a:p>
          <a:p>
            <a:r>
              <a:rPr lang="nl-NL" dirty="0"/>
              <a:t>Leerlingen gaan de competitie aan (vooral jongens)</a:t>
            </a:r>
          </a:p>
          <a:p>
            <a:r>
              <a:rPr lang="nl-NL" dirty="0" smtClean="0"/>
              <a:t>Verrassend hoog niveau van concentratie en inzet</a:t>
            </a:r>
            <a:endParaRPr lang="nl-NL" dirty="0"/>
          </a:p>
          <a:p>
            <a:r>
              <a:rPr lang="nl-NL" dirty="0"/>
              <a:t>Leerlingen pakken de kennis en vaardigheden (veel) beter op</a:t>
            </a:r>
            <a:r>
              <a:rPr lang="nl-NL" dirty="0" smtClean="0"/>
              <a:t>.</a:t>
            </a:r>
          </a:p>
          <a:p>
            <a:r>
              <a:rPr lang="nl-NL" dirty="0" smtClean="0"/>
              <a:t>Na de game hebben leerling en docent een goed beeld van het kennisniveau van de leerlingen.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868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Ervaringen: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Een goede voorbereiding (van de docent) is een must!</a:t>
            </a:r>
          </a:p>
          <a:p>
            <a:r>
              <a:rPr lang="nl-NL" dirty="0" smtClean="0"/>
              <a:t>Werklast bewaken!</a:t>
            </a:r>
            <a:endParaRPr lang="nl-NL" dirty="0"/>
          </a:p>
          <a:p>
            <a:r>
              <a:rPr lang="nl-NL" dirty="0"/>
              <a:t>Je moet als docent goed opletten of alles eerlijk verloopt</a:t>
            </a:r>
          </a:p>
          <a:p>
            <a:r>
              <a:rPr lang="nl-NL" dirty="0" smtClean="0"/>
              <a:t>Gaming </a:t>
            </a:r>
            <a:r>
              <a:rPr lang="nl-NL" dirty="0"/>
              <a:t>the game: Ze zijn alleen niet altijd gemotiveerd om de puntjes op de i te zetten! (Berekenend)  </a:t>
            </a:r>
          </a:p>
          <a:p>
            <a:r>
              <a:rPr lang="nl-NL" dirty="0" smtClean="0"/>
              <a:t>Als een game meerdere </a:t>
            </a:r>
            <a:r>
              <a:rPr lang="nl-NL" dirty="0"/>
              <a:t>lessen </a:t>
            </a:r>
            <a:r>
              <a:rPr lang="nl-NL" dirty="0" smtClean="0"/>
              <a:t>duurt, kan het eentonig worden. </a:t>
            </a:r>
            <a:r>
              <a:rPr lang="nl-NL" dirty="0"/>
              <a:t>Bedenk verrassingen om de variatie erin te houden (bijvoorbeeld surprisequiz met </a:t>
            </a:r>
            <a:r>
              <a:rPr lang="nl-NL" dirty="0" err="1"/>
              <a:t>Socrative</a:t>
            </a:r>
            <a:r>
              <a:rPr lang="nl-NL" dirty="0"/>
              <a:t>, of te verzamelen badges).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230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Resources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dirty="0" err="1" smtClean="0"/>
              <a:t>Articles</a:t>
            </a:r>
            <a:r>
              <a:rPr lang="nl-NL" sz="1200" dirty="0" smtClean="0"/>
              <a:t>:</a:t>
            </a:r>
          </a:p>
          <a:p>
            <a:r>
              <a:rPr lang="nl-NL" sz="1200" dirty="0" smtClean="0"/>
              <a:t>Deterding</a:t>
            </a:r>
            <a:r>
              <a:rPr lang="nl-NL" sz="1200" dirty="0"/>
              <a:t>, S., Dixon, D., </a:t>
            </a:r>
            <a:r>
              <a:rPr lang="nl-NL" sz="1200" dirty="0" err="1"/>
              <a:t>Khaled</a:t>
            </a:r>
            <a:r>
              <a:rPr lang="nl-NL" sz="1200" dirty="0"/>
              <a:t>, R., &amp; </a:t>
            </a:r>
            <a:r>
              <a:rPr lang="nl-NL" sz="1200" dirty="0" err="1"/>
              <a:t>Nacke</a:t>
            </a:r>
            <a:r>
              <a:rPr lang="nl-NL" sz="1200" dirty="0"/>
              <a:t>, L. (2011, September). </a:t>
            </a:r>
            <a:r>
              <a:rPr lang="nl-NL" sz="1200" dirty="0" err="1"/>
              <a:t>From</a:t>
            </a:r>
            <a:r>
              <a:rPr lang="nl-NL" sz="1200" dirty="0"/>
              <a:t> game design </a:t>
            </a:r>
            <a:r>
              <a:rPr lang="nl-NL" sz="1200" dirty="0" err="1"/>
              <a:t>elements</a:t>
            </a:r>
            <a:r>
              <a:rPr lang="nl-NL" sz="1200" dirty="0"/>
              <a:t> </a:t>
            </a:r>
            <a:r>
              <a:rPr lang="nl-NL" sz="1200" dirty="0" err="1"/>
              <a:t>to</a:t>
            </a:r>
            <a:r>
              <a:rPr lang="nl-NL" sz="1200" dirty="0"/>
              <a:t> </a:t>
            </a:r>
            <a:r>
              <a:rPr lang="nl-NL" sz="1200" dirty="0" err="1"/>
              <a:t>gamefulness</a:t>
            </a:r>
            <a:r>
              <a:rPr lang="nl-NL" sz="1200" dirty="0"/>
              <a:t>: </a:t>
            </a:r>
            <a:r>
              <a:rPr lang="nl-NL" sz="1200" dirty="0" err="1"/>
              <a:t>defining</a:t>
            </a:r>
            <a:r>
              <a:rPr lang="nl-NL" sz="1200" dirty="0"/>
              <a:t> gamification. In </a:t>
            </a:r>
            <a:r>
              <a:rPr lang="nl-NL" sz="1200" i="1" dirty="0" err="1"/>
              <a:t>Proceedings</a:t>
            </a:r>
            <a:r>
              <a:rPr lang="nl-NL" sz="1200" i="1" dirty="0"/>
              <a:t> of the 15th International </a:t>
            </a:r>
            <a:r>
              <a:rPr lang="nl-NL" sz="1200" i="1" dirty="0" err="1"/>
              <a:t>Academic</a:t>
            </a:r>
            <a:r>
              <a:rPr lang="nl-NL" sz="1200" i="1" dirty="0"/>
              <a:t> </a:t>
            </a:r>
            <a:r>
              <a:rPr lang="nl-NL" sz="1200" i="1" dirty="0" err="1"/>
              <a:t>MindTrek</a:t>
            </a:r>
            <a:r>
              <a:rPr lang="nl-NL" sz="1200" i="1" dirty="0"/>
              <a:t> Conference: </a:t>
            </a:r>
            <a:r>
              <a:rPr lang="nl-NL" sz="1200" i="1" dirty="0" err="1"/>
              <a:t>Envisioning</a:t>
            </a:r>
            <a:r>
              <a:rPr lang="nl-NL" sz="1200" i="1" dirty="0"/>
              <a:t> </a:t>
            </a:r>
            <a:r>
              <a:rPr lang="nl-NL" sz="1200" i="1" dirty="0" err="1"/>
              <a:t>Future</a:t>
            </a:r>
            <a:r>
              <a:rPr lang="nl-NL" sz="1200" i="1" dirty="0"/>
              <a:t> Media Environments</a:t>
            </a:r>
            <a:r>
              <a:rPr lang="nl-NL" sz="1200" dirty="0"/>
              <a:t> (pp. 9-15). ACM</a:t>
            </a:r>
            <a:r>
              <a:rPr lang="nl-NL" sz="1200" dirty="0" smtClean="0"/>
              <a:t>.</a:t>
            </a:r>
          </a:p>
          <a:p>
            <a:r>
              <a:rPr lang="nl-NL" sz="1200" dirty="0" smtClean="0"/>
              <a:t>De Sousa </a:t>
            </a:r>
            <a:r>
              <a:rPr lang="nl-NL" sz="1200" dirty="0" err="1" smtClean="0"/>
              <a:t>Borges</a:t>
            </a:r>
            <a:r>
              <a:rPr lang="nl-NL" sz="1200" dirty="0" smtClean="0"/>
              <a:t>, S. </a:t>
            </a:r>
            <a:r>
              <a:rPr lang="nl-NL" sz="1200" dirty="0" err="1" smtClean="0"/>
              <a:t>Macedo</a:t>
            </a:r>
            <a:r>
              <a:rPr lang="nl-NL" sz="1200" dirty="0" smtClean="0"/>
              <a:t> Reis, H., </a:t>
            </a:r>
            <a:r>
              <a:rPr lang="nl-NL" sz="1200" dirty="0" err="1" smtClean="0"/>
              <a:t>Durelli</a:t>
            </a:r>
            <a:r>
              <a:rPr lang="nl-NL" sz="1200" dirty="0" smtClean="0"/>
              <a:t>, V.H.S., </a:t>
            </a:r>
            <a:r>
              <a:rPr lang="nl-NL" sz="1200" dirty="0" err="1" smtClean="0"/>
              <a:t>Isotani</a:t>
            </a:r>
            <a:r>
              <a:rPr lang="nl-NL" sz="1200" dirty="0" smtClean="0"/>
              <a:t>, S. (2014). A </a:t>
            </a:r>
            <a:r>
              <a:rPr lang="nl-NL" sz="1200" dirty="0" err="1" smtClean="0"/>
              <a:t>systematic</a:t>
            </a:r>
            <a:r>
              <a:rPr lang="nl-NL" sz="1200" dirty="0" smtClean="0"/>
              <a:t> </a:t>
            </a:r>
            <a:r>
              <a:rPr lang="nl-NL" sz="1200" dirty="0" err="1" smtClean="0"/>
              <a:t>mapping</a:t>
            </a:r>
            <a:r>
              <a:rPr lang="nl-NL" sz="1200" dirty="0" smtClean="0"/>
              <a:t> on gamification </a:t>
            </a:r>
            <a:r>
              <a:rPr lang="nl-NL" sz="1200" dirty="0" err="1" smtClean="0"/>
              <a:t>applied</a:t>
            </a:r>
            <a:r>
              <a:rPr lang="nl-NL" sz="1200" dirty="0" smtClean="0"/>
              <a:t> </a:t>
            </a:r>
            <a:r>
              <a:rPr lang="nl-NL" sz="1200" dirty="0" err="1" smtClean="0"/>
              <a:t>to</a:t>
            </a:r>
            <a:r>
              <a:rPr lang="nl-NL" sz="1200" dirty="0" smtClean="0"/>
              <a:t> </a:t>
            </a:r>
            <a:r>
              <a:rPr lang="nl-NL" sz="1200" dirty="0" err="1" smtClean="0"/>
              <a:t>education</a:t>
            </a:r>
            <a:r>
              <a:rPr lang="nl-NL" sz="1200" dirty="0" smtClean="0"/>
              <a:t>. In </a:t>
            </a:r>
            <a:r>
              <a:rPr lang="nl-NL" sz="1200" i="1" dirty="0"/>
              <a:t>SAC '14 </a:t>
            </a:r>
            <a:r>
              <a:rPr lang="nl-NL" sz="1200" i="1" dirty="0" err="1"/>
              <a:t>Proceedings</a:t>
            </a:r>
            <a:r>
              <a:rPr lang="nl-NL" sz="1200" i="1" dirty="0"/>
              <a:t> of the 29th </a:t>
            </a:r>
            <a:r>
              <a:rPr lang="nl-NL" sz="1200" i="1" dirty="0" err="1"/>
              <a:t>Annual</a:t>
            </a:r>
            <a:r>
              <a:rPr lang="nl-NL" sz="1200" i="1" dirty="0"/>
              <a:t> ACM Symposium on </a:t>
            </a:r>
            <a:r>
              <a:rPr lang="nl-NL" sz="1200" i="1" dirty="0" err="1"/>
              <a:t>Applied</a:t>
            </a:r>
            <a:r>
              <a:rPr lang="nl-NL" sz="1200" i="1" dirty="0"/>
              <a:t> </a:t>
            </a:r>
            <a:r>
              <a:rPr lang="nl-NL" sz="1200" i="1" dirty="0" smtClean="0"/>
              <a:t>Computing (pp. </a:t>
            </a:r>
            <a:r>
              <a:rPr lang="nl-NL" sz="1200" i="1" dirty="0"/>
              <a:t>216-</a:t>
            </a:r>
            <a:r>
              <a:rPr lang="nl-NL" sz="1200" i="1" dirty="0" smtClean="0"/>
              <a:t>222). </a:t>
            </a:r>
            <a:r>
              <a:rPr lang="nl-NL" sz="1200" dirty="0" smtClean="0"/>
              <a:t>ACM</a:t>
            </a:r>
            <a:endParaRPr lang="nl-NL" sz="1200" i="1" dirty="0"/>
          </a:p>
          <a:p>
            <a:r>
              <a:rPr lang="nl-NL" sz="1200" dirty="0" err="1"/>
              <a:t>Caponetto</a:t>
            </a:r>
            <a:r>
              <a:rPr lang="nl-NL" sz="1200" dirty="0"/>
              <a:t>, </a:t>
            </a:r>
            <a:r>
              <a:rPr lang="nl-NL" sz="1200" dirty="0" err="1"/>
              <a:t>Ilaria</a:t>
            </a:r>
            <a:r>
              <a:rPr lang="nl-NL" sz="1200" dirty="0"/>
              <a:t>, Jeffrey </a:t>
            </a:r>
            <a:r>
              <a:rPr lang="nl-NL" sz="1200" dirty="0" err="1"/>
              <a:t>Earp</a:t>
            </a:r>
            <a:r>
              <a:rPr lang="nl-NL" sz="1200" dirty="0"/>
              <a:t>,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Michela</a:t>
            </a:r>
            <a:r>
              <a:rPr lang="nl-NL" sz="1200" dirty="0"/>
              <a:t> </a:t>
            </a:r>
            <a:r>
              <a:rPr lang="nl-NL" sz="1200" dirty="0" err="1"/>
              <a:t>Ott</a:t>
            </a:r>
            <a:r>
              <a:rPr lang="nl-NL" sz="1200" dirty="0"/>
              <a:t>. "Gamification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Education</a:t>
            </a:r>
            <a:r>
              <a:rPr lang="nl-NL" sz="1200" dirty="0"/>
              <a:t>: A </a:t>
            </a:r>
            <a:r>
              <a:rPr lang="nl-NL" sz="1200" dirty="0" err="1"/>
              <a:t>Literature</a:t>
            </a:r>
            <a:r>
              <a:rPr lang="nl-NL" sz="1200" dirty="0"/>
              <a:t> Review." </a:t>
            </a:r>
            <a:r>
              <a:rPr lang="nl-NL" sz="1200" i="1" dirty="0"/>
              <a:t>ECGBL2014-8th European Conference on Games </a:t>
            </a:r>
            <a:r>
              <a:rPr lang="nl-NL" sz="1200" i="1" dirty="0" err="1"/>
              <a:t>Based</a:t>
            </a:r>
            <a:r>
              <a:rPr lang="nl-NL" sz="1200" i="1" dirty="0"/>
              <a:t> Learning: ECGBL2014</a:t>
            </a:r>
            <a:r>
              <a:rPr lang="nl-NL" sz="1200" dirty="0"/>
              <a:t>. </a:t>
            </a:r>
            <a:r>
              <a:rPr lang="nl-NL" sz="1200" dirty="0" err="1"/>
              <a:t>Academic</a:t>
            </a:r>
            <a:r>
              <a:rPr lang="nl-NL" sz="1200" dirty="0"/>
              <a:t> Conferences </a:t>
            </a:r>
            <a:r>
              <a:rPr lang="nl-NL" sz="1200" dirty="0" err="1"/>
              <a:t>and</a:t>
            </a:r>
            <a:r>
              <a:rPr lang="nl-NL" sz="1200" dirty="0"/>
              <a:t> Publishing International, 2014</a:t>
            </a:r>
            <a:r>
              <a:rPr lang="nl-NL" sz="1200" dirty="0" smtClean="0"/>
              <a:t>.</a:t>
            </a:r>
          </a:p>
          <a:p>
            <a:r>
              <a:rPr lang="nl-NL" sz="1200" dirty="0" err="1"/>
              <a:t>Stott</a:t>
            </a:r>
            <a:r>
              <a:rPr lang="nl-NL" sz="1200" dirty="0"/>
              <a:t>, A., &amp; </a:t>
            </a:r>
            <a:r>
              <a:rPr lang="nl-NL" sz="1200" dirty="0" err="1"/>
              <a:t>Neustaedter</a:t>
            </a:r>
            <a:r>
              <a:rPr lang="nl-NL" sz="1200" dirty="0"/>
              <a:t>, C. (2013). Analysis of gamification in </a:t>
            </a:r>
            <a:r>
              <a:rPr lang="nl-NL" sz="1200" dirty="0" err="1"/>
              <a:t>education.</a:t>
            </a:r>
            <a:r>
              <a:rPr lang="nl-NL" sz="1200" i="1" dirty="0" err="1"/>
              <a:t>Surrey</a:t>
            </a:r>
            <a:r>
              <a:rPr lang="nl-NL" sz="1200" i="1" dirty="0"/>
              <a:t>, BC, Canada</a:t>
            </a:r>
            <a:r>
              <a:rPr lang="nl-NL" sz="1200" dirty="0" smtClean="0"/>
              <a:t>.</a:t>
            </a:r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2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688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Resources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200" dirty="0"/>
              <a:t>Books:</a:t>
            </a:r>
          </a:p>
          <a:p>
            <a:r>
              <a:rPr lang="nl-NL" sz="1200" dirty="0" err="1"/>
              <a:t>Kapp</a:t>
            </a:r>
            <a:r>
              <a:rPr lang="nl-NL" sz="1200" dirty="0"/>
              <a:t>, K. M. (2012). </a:t>
            </a:r>
            <a:r>
              <a:rPr lang="nl-NL" sz="1200" i="1" dirty="0"/>
              <a:t>The gamification of </a:t>
            </a:r>
            <a:r>
              <a:rPr lang="nl-NL" sz="1200" i="1" dirty="0" err="1"/>
              <a:t>learning</a:t>
            </a:r>
            <a:r>
              <a:rPr lang="nl-NL" sz="1200" i="1" dirty="0"/>
              <a:t> </a:t>
            </a:r>
            <a:r>
              <a:rPr lang="nl-NL" sz="1200" i="1" dirty="0" err="1"/>
              <a:t>and</a:t>
            </a:r>
            <a:r>
              <a:rPr lang="nl-NL" sz="1200" i="1" dirty="0"/>
              <a:t> </a:t>
            </a:r>
            <a:r>
              <a:rPr lang="nl-NL" sz="1200" i="1" dirty="0" err="1"/>
              <a:t>instruction</a:t>
            </a:r>
            <a:r>
              <a:rPr lang="nl-NL" sz="1200" i="1" dirty="0"/>
              <a:t>: game-</a:t>
            </a:r>
            <a:r>
              <a:rPr lang="nl-NL" sz="1200" i="1" dirty="0" err="1"/>
              <a:t>based</a:t>
            </a:r>
            <a:r>
              <a:rPr lang="nl-NL" sz="1200" i="1" dirty="0"/>
              <a:t> </a:t>
            </a:r>
            <a:r>
              <a:rPr lang="nl-NL" sz="1200" i="1" dirty="0" err="1"/>
              <a:t>methods</a:t>
            </a:r>
            <a:r>
              <a:rPr lang="nl-NL" sz="1200" i="1" dirty="0"/>
              <a:t> </a:t>
            </a:r>
            <a:r>
              <a:rPr lang="nl-NL" sz="1200" i="1" dirty="0" err="1"/>
              <a:t>and</a:t>
            </a:r>
            <a:r>
              <a:rPr lang="nl-NL" sz="1200" i="1" dirty="0"/>
              <a:t> </a:t>
            </a:r>
            <a:r>
              <a:rPr lang="nl-NL" sz="1200" i="1" dirty="0" err="1"/>
              <a:t>strategies</a:t>
            </a:r>
            <a:r>
              <a:rPr lang="nl-NL" sz="1200" i="1" dirty="0"/>
              <a:t> </a:t>
            </a:r>
            <a:r>
              <a:rPr lang="nl-NL" sz="1200" i="1" dirty="0" err="1"/>
              <a:t>for</a:t>
            </a:r>
            <a:r>
              <a:rPr lang="nl-NL" sz="1200" i="1" dirty="0"/>
              <a:t> training </a:t>
            </a:r>
            <a:r>
              <a:rPr lang="nl-NL" sz="1200" i="1" dirty="0" err="1"/>
              <a:t>and</a:t>
            </a:r>
            <a:r>
              <a:rPr lang="nl-NL" sz="1200" i="1" dirty="0"/>
              <a:t> </a:t>
            </a:r>
            <a:r>
              <a:rPr lang="nl-NL" sz="1200" i="1" dirty="0" err="1"/>
              <a:t>education</a:t>
            </a:r>
            <a:r>
              <a:rPr lang="nl-NL" sz="1200" dirty="0"/>
              <a:t>. John </a:t>
            </a:r>
            <a:r>
              <a:rPr lang="nl-NL" sz="1200" dirty="0" err="1"/>
              <a:t>Wiley</a:t>
            </a:r>
            <a:r>
              <a:rPr lang="nl-NL" sz="1200" dirty="0"/>
              <a:t> &amp; </a:t>
            </a:r>
            <a:r>
              <a:rPr lang="nl-NL" sz="1200" dirty="0" err="1"/>
              <a:t>Sons</a:t>
            </a:r>
            <a:r>
              <a:rPr lang="nl-NL" sz="1200" dirty="0" smtClean="0"/>
              <a:t>.</a:t>
            </a:r>
          </a:p>
          <a:p>
            <a:r>
              <a:rPr lang="nl-NL" sz="1200" dirty="0" err="1"/>
              <a:t>Sheldon</a:t>
            </a:r>
            <a:r>
              <a:rPr lang="nl-NL" sz="1200" dirty="0"/>
              <a:t>, L. (2011). </a:t>
            </a:r>
            <a:r>
              <a:rPr lang="nl-NL" sz="1200" i="1" dirty="0"/>
              <a:t>The </a:t>
            </a:r>
            <a:r>
              <a:rPr lang="nl-NL" sz="1200" i="1" dirty="0" err="1"/>
              <a:t>multiplayer</a:t>
            </a:r>
            <a:r>
              <a:rPr lang="nl-NL" sz="1200" i="1" dirty="0"/>
              <a:t> classroom: </a:t>
            </a:r>
            <a:r>
              <a:rPr lang="nl-NL" sz="1200" i="1" dirty="0" err="1"/>
              <a:t>Designing</a:t>
            </a:r>
            <a:r>
              <a:rPr lang="nl-NL" sz="1200" i="1" dirty="0"/>
              <a:t> </a:t>
            </a:r>
            <a:r>
              <a:rPr lang="nl-NL" sz="1200" i="1" dirty="0" err="1"/>
              <a:t>coursework</a:t>
            </a:r>
            <a:r>
              <a:rPr lang="nl-NL" sz="1200" i="1" dirty="0"/>
              <a:t> as a game</a:t>
            </a:r>
            <a:r>
              <a:rPr lang="nl-NL" sz="1200" dirty="0"/>
              <a:t>. </a:t>
            </a:r>
            <a:r>
              <a:rPr lang="nl-NL" sz="1200" dirty="0" err="1"/>
              <a:t>Cengage</a:t>
            </a:r>
            <a:r>
              <a:rPr lang="nl-NL" sz="1200" dirty="0"/>
              <a:t> Learning</a:t>
            </a:r>
            <a:r>
              <a:rPr lang="nl-NL" sz="1200" dirty="0" smtClean="0"/>
              <a:t>.</a:t>
            </a:r>
            <a:endParaRPr lang="nl-NL" sz="1200" dirty="0"/>
          </a:p>
          <a:p>
            <a:pPr marL="0" indent="0">
              <a:buNone/>
            </a:pPr>
            <a:r>
              <a:rPr lang="nl-NL" sz="1200" dirty="0" smtClean="0"/>
              <a:t>Websites:</a:t>
            </a:r>
          </a:p>
          <a:p>
            <a:r>
              <a:rPr lang="nl-NL" sz="1200" dirty="0">
                <a:latin typeface="Tahoma" charset="0"/>
                <a:hlinkClick r:id="rId2"/>
              </a:rPr>
              <a:t>https://www.learnboost.com/blog/3-reasons-not-to-gamify-education/</a:t>
            </a:r>
            <a:endParaRPr lang="nl-NL" sz="1200" dirty="0">
              <a:latin typeface="Tahoma" charset="0"/>
            </a:endParaRPr>
          </a:p>
          <a:p>
            <a:r>
              <a:rPr lang="nl-NL" sz="1200" dirty="0">
                <a:latin typeface="Tahoma" charset="0"/>
                <a:hlinkClick r:id="rId3"/>
              </a:rPr>
              <a:t>http://www.mrdaley.com/wordpress/2011/07/27/education-levels-up-a-newbs-guide-to-gamifying-your-classroom</a:t>
            </a:r>
            <a:r>
              <a:rPr lang="nl-NL" sz="1200" dirty="0" smtClean="0">
                <a:latin typeface="Tahoma" charset="0"/>
                <a:hlinkClick r:id="rId3"/>
              </a:rPr>
              <a:t>/</a:t>
            </a:r>
            <a:endParaRPr lang="nl-NL" sz="1200" dirty="0" smtClean="0">
              <a:latin typeface="Tahoma" charset="0"/>
            </a:endParaRPr>
          </a:p>
          <a:p>
            <a:r>
              <a:rPr lang="nl-NL" sz="1200" dirty="0">
                <a:latin typeface="Tahoma" charset="0"/>
                <a:hlinkClick r:id="rId4"/>
              </a:rPr>
              <a:t>https://www.youtube.com/watch?v=7ZGCPap7GkY</a:t>
            </a:r>
            <a:r>
              <a:rPr lang="nl-NL" sz="1200" dirty="0">
                <a:latin typeface="Tahoma" charset="0"/>
              </a:rPr>
              <a:t> (</a:t>
            </a:r>
            <a:r>
              <a:rPr lang="en-US" sz="1200" dirty="0">
                <a:latin typeface="Tahoma" charset="0"/>
              </a:rPr>
              <a:t>Meaningful Play: Getting Gamification Right</a:t>
            </a:r>
            <a:r>
              <a:rPr lang="nl-NL" sz="1200" dirty="0">
                <a:latin typeface="Tahoma" charset="0"/>
              </a:rPr>
              <a:t>)</a:t>
            </a:r>
          </a:p>
          <a:p>
            <a:pPr marL="0" indent="0">
              <a:buFont typeface="Times" charset="0"/>
              <a:buNone/>
            </a:pPr>
            <a:endParaRPr lang="nl-NL" sz="1200" dirty="0">
              <a:latin typeface="Tahoma" charset="0"/>
            </a:endParaRPr>
          </a:p>
          <a:p>
            <a:endParaRPr lang="nl-NL" sz="1200" dirty="0" smtClean="0"/>
          </a:p>
        </p:txBody>
      </p:sp>
    </p:spTree>
    <p:extLst>
      <p:ext uri="{BB962C8B-B14F-4D97-AF65-F5344CB8AC3E}">
        <p14:creationId xmlns:p14="http://schemas.microsoft.com/office/powerpoint/2010/main" val="31764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game is ON!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Elk team start met 10 punten.</a:t>
            </a:r>
          </a:p>
          <a:p>
            <a:r>
              <a:rPr lang="nl-NL" dirty="0" smtClean="0"/>
              <a:t>Ieder level is een aantal punten waard.</a:t>
            </a:r>
          </a:p>
          <a:p>
            <a:r>
              <a:rPr lang="nl-NL" dirty="0" smtClean="0"/>
              <a:t>Spelers hebben per level 2 kansen:</a:t>
            </a:r>
          </a:p>
          <a:p>
            <a:pPr lvl="1"/>
            <a:r>
              <a:rPr lang="nl-NL" dirty="0" smtClean="0"/>
              <a:t>Eerste keer foutloos? Punten worden toegekend. Het volgende level is vrijgespeeld.</a:t>
            </a:r>
          </a:p>
          <a:p>
            <a:pPr lvl="1"/>
            <a:r>
              <a:rPr lang="nl-NL" dirty="0" smtClean="0"/>
              <a:t>Eerste keer foutje? Er worden twee strafpunten toegekend. U krijgt een tweede kans.</a:t>
            </a:r>
          </a:p>
          <a:p>
            <a:pPr lvl="1"/>
            <a:r>
              <a:rPr lang="nl-NL" dirty="0" smtClean="0"/>
              <a:t>Bij de tweede poging worden punten toegekend voor alle foutloze onderdelen. Het volgende level is (alsnog) vrijgespeeld.</a:t>
            </a:r>
          </a:p>
          <a:p>
            <a:r>
              <a:rPr lang="nl-NL" dirty="0" smtClean="0"/>
              <a:t>Het spel eindigt als de zoemer gaat. Niet ingeleverde levels worden na de zoemer niet meer beoordeeld.</a:t>
            </a:r>
          </a:p>
          <a:p>
            <a:r>
              <a:rPr lang="nl-NL" dirty="0" smtClean="0"/>
              <a:t>Het team met de meeste punten heeft gewonnen!</a:t>
            </a:r>
          </a:p>
          <a:p>
            <a:pPr marL="282575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051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HINT:</a:t>
            </a:r>
            <a:endParaRPr lang="nl-NL" dirty="0"/>
          </a:p>
        </p:txBody>
      </p:sp>
      <p:pic>
        <p:nvPicPr>
          <p:cNvPr id="4" name="Tijdelijke aanduiding voor inhoud 3" descr="ommuurde tui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23" y="2176042"/>
            <a:ext cx="3975287" cy="24712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ekromde PIJL-OMLAAG 6"/>
          <p:cNvSpPr/>
          <p:nvPr/>
        </p:nvSpPr>
        <p:spPr>
          <a:xfrm rot="1374235">
            <a:off x="3495555" y="2534856"/>
            <a:ext cx="3113590" cy="1041722"/>
          </a:xfrm>
          <a:prstGeom prst="curvedDownArrow">
            <a:avLst>
              <a:gd name="adj1" fmla="val 29375"/>
              <a:gd name="adj2" fmla="val 98196"/>
              <a:gd name="adj3" fmla="val 2611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284" y="2844520"/>
            <a:ext cx="5640092" cy="5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8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Gamification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Wat is het </a:t>
            </a:r>
            <a:r>
              <a:rPr lang="en-GB" dirty="0" err="1" smtClean="0"/>
              <a:t>en</a:t>
            </a:r>
            <a:r>
              <a:rPr lang="en-GB" dirty="0" smtClean="0"/>
              <a:t> wat </a:t>
            </a:r>
            <a:r>
              <a:rPr lang="en-GB" dirty="0" err="1" smtClean="0"/>
              <a:t>biedt</a:t>
            </a:r>
            <a:r>
              <a:rPr lang="en-GB" dirty="0" smtClean="0"/>
              <a:t> het?</a:t>
            </a:r>
          </a:p>
        </p:txBody>
      </p:sp>
    </p:spTree>
    <p:extLst>
      <p:ext uri="{BB962C8B-B14F-4D97-AF65-F5344CB8AC3E}">
        <p14:creationId xmlns:p14="http://schemas.microsoft.com/office/powerpoint/2010/main" val="3876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Serious</a:t>
            </a:r>
            <a:r>
              <a:rPr lang="nl-NL" dirty="0" smtClean="0"/>
              <a:t> game </a:t>
            </a:r>
            <a:r>
              <a:rPr lang="nl-NL" dirty="0" err="1" smtClean="0"/>
              <a:t>vs</a:t>
            </a:r>
            <a:r>
              <a:rPr lang="nl-NL" dirty="0" smtClean="0"/>
              <a:t> Gamification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9463" y="4760070"/>
            <a:ext cx="7583487" cy="7063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Gamification is </a:t>
            </a:r>
            <a:r>
              <a:rPr lang="nl-NL" dirty="0" err="1" smtClean="0"/>
              <a:t>gameful</a:t>
            </a:r>
            <a:r>
              <a:rPr lang="nl-NL" dirty="0" smtClean="0"/>
              <a:t> design, </a:t>
            </a:r>
            <a:br>
              <a:rPr lang="nl-NL" dirty="0" smtClean="0"/>
            </a:br>
            <a:r>
              <a:rPr lang="nl-NL" dirty="0" smtClean="0"/>
              <a:t>but </a:t>
            </a:r>
            <a:r>
              <a:rPr lang="nl-NL" dirty="0" err="1" smtClean="0"/>
              <a:t>not</a:t>
            </a:r>
            <a:r>
              <a:rPr lang="nl-NL" dirty="0" smtClean="0"/>
              <a:t> a full-</a:t>
            </a:r>
            <a:r>
              <a:rPr lang="nl-NL" dirty="0" err="1" smtClean="0"/>
              <a:t>fledged</a:t>
            </a:r>
            <a:r>
              <a:rPr lang="nl-NL" dirty="0" smtClean="0"/>
              <a:t> (</a:t>
            </a:r>
            <a:r>
              <a:rPr lang="nl-NL" dirty="0" err="1" smtClean="0"/>
              <a:t>serious</a:t>
            </a:r>
            <a:r>
              <a:rPr lang="nl-NL" dirty="0" smtClean="0"/>
              <a:t>) game!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77" y="1495378"/>
            <a:ext cx="4534647" cy="3233357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13764" y="5520272"/>
            <a:ext cx="82923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Source of picture:</a:t>
            </a:r>
          </a:p>
          <a:p>
            <a:r>
              <a:rPr lang="nl-NL" dirty="0" smtClean="0">
                <a:hlinkClick r:id="rId3"/>
              </a:rPr>
              <a:t>https</a:t>
            </a:r>
            <a:r>
              <a:rPr lang="nl-NL" dirty="0">
                <a:hlinkClick r:id="rId3"/>
              </a:rPr>
              <a:t>://community.lithium.com/t5/Science-of-Social-blog/What-is-Gamification-Really/ba-p/</a:t>
            </a:r>
            <a:r>
              <a:rPr lang="nl-NL" dirty="0" smtClean="0">
                <a:hlinkClick r:id="rId3"/>
              </a:rPr>
              <a:t>30447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072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Definitie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Gamification is het gebruik van spelontwerp-elementen in</a:t>
            </a:r>
            <a:br>
              <a:rPr lang="nl-NL" dirty="0" smtClean="0"/>
            </a:br>
            <a:r>
              <a:rPr lang="nl-NL" dirty="0" smtClean="0"/>
              <a:t>niet-spel contexten. (Deterding et al, 2011)</a:t>
            </a: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4866105" y="2244772"/>
            <a:ext cx="298115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885975" y="2569674"/>
            <a:ext cx="245613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8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30470" t="8279" r="2774" b="16558"/>
          <a:stretch/>
        </p:blipFill>
        <p:spPr>
          <a:xfrm>
            <a:off x="4437062" y="1958722"/>
            <a:ext cx="4243762" cy="376374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Spelontwerp-elementen </a:t>
            </a:r>
            <a:br>
              <a:rPr lang="nl-NL" dirty="0" smtClean="0"/>
            </a:br>
            <a:r>
              <a:rPr lang="nl-NL" dirty="0" smtClean="0"/>
              <a:t>van concreet naar abstract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Badges, punten, leaderboards, levels</a:t>
            </a:r>
          </a:p>
          <a:p>
            <a:r>
              <a:rPr lang="nl-NL" dirty="0" smtClean="0"/>
              <a:t>Tijdlimiet, beperkte middelen, beurten</a:t>
            </a:r>
          </a:p>
          <a:p>
            <a:r>
              <a:rPr lang="nl-NL" dirty="0" smtClean="0"/>
              <a:t>‘Verhaallijn’, duurzaam leuk, heldere doelen, variatie in spelstijlen</a:t>
            </a:r>
          </a:p>
          <a:p>
            <a:r>
              <a:rPr lang="nl-NL" dirty="0" smtClean="0"/>
              <a:t>Uitdaging, fantasie, nieuwsgierigheid</a:t>
            </a:r>
          </a:p>
          <a:p>
            <a:r>
              <a:rPr lang="nl-NL" dirty="0" smtClean="0"/>
              <a:t>Spelgericht ontwerp, </a:t>
            </a:r>
            <a:r>
              <a:rPr lang="nl-NL" dirty="0" err="1" smtClean="0"/>
              <a:t>playtesting</a:t>
            </a:r>
            <a:r>
              <a:rPr lang="nl-NL" dirty="0" smtClean="0"/>
              <a:t>, </a:t>
            </a:r>
            <a:r>
              <a:rPr lang="nl-NL" dirty="0" err="1" smtClean="0"/>
              <a:t>value</a:t>
            </a:r>
            <a:r>
              <a:rPr lang="nl-NL" dirty="0" smtClean="0"/>
              <a:t> </a:t>
            </a:r>
            <a:r>
              <a:rPr lang="nl-NL" dirty="0" err="1" smtClean="0"/>
              <a:t>concious</a:t>
            </a:r>
            <a:r>
              <a:rPr lang="nl-NL" dirty="0" smtClean="0"/>
              <a:t> game design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(Deterding et al, 2011)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062" y="2315881"/>
            <a:ext cx="4256159" cy="283882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062" y="2196352"/>
            <a:ext cx="4243762" cy="32241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7062" y="2204420"/>
            <a:ext cx="4288117" cy="3216088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7768" y="2196352"/>
            <a:ext cx="4467411" cy="335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1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Niet-spel contexten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0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e">
  <a:themeElements>
    <a:clrScheme name="Revolutie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e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e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Revolutie.thmx</Template>
  <TotalTime>4297</TotalTime>
  <Words>640</Words>
  <Application>Microsoft Macintosh PowerPoint</Application>
  <PresentationFormat>Diavoorstelling (4:3)</PresentationFormat>
  <Paragraphs>112</Paragraphs>
  <Slides>26</Slides>
  <Notes>4</Notes>
  <HiddenSlides>0</HiddenSlides>
  <MMClips>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Revolutie</vt:lpstr>
      <vt:lpstr>Gamification</vt:lpstr>
      <vt:lpstr>Overzicht</vt:lpstr>
      <vt:lpstr>The game is ON!</vt:lpstr>
      <vt:lpstr>HINT:</vt:lpstr>
      <vt:lpstr>Gamification</vt:lpstr>
      <vt:lpstr>Serious game vs Gamification</vt:lpstr>
      <vt:lpstr>Definitie</vt:lpstr>
      <vt:lpstr>Spelontwerp-elementen  van concreet naar abstract</vt:lpstr>
      <vt:lpstr>Niet-spel contexten</vt:lpstr>
      <vt:lpstr>Vodaphone firestarters: Ahead of the game</vt:lpstr>
      <vt:lpstr>Vodaphone firestarters: Ahead of the game</vt:lpstr>
      <vt:lpstr>Onderwijs</vt:lpstr>
      <vt:lpstr>Duolingo</vt:lpstr>
      <vt:lpstr>Beloftes</vt:lpstr>
      <vt:lpstr>Controverse</vt:lpstr>
      <vt:lpstr>Degradatie?</vt:lpstr>
      <vt:lpstr>Manipulatie?</vt:lpstr>
      <vt:lpstr>Overjustification effect</vt:lpstr>
      <vt:lpstr>Literatuur</vt:lpstr>
      <vt:lpstr>Hoe maak je een eenvoudige adventure?</vt:lpstr>
      <vt:lpstr>Vragen</vt:lpstr>
      <vt:lpstr>Ervaringen</vt:lpstr>
      <vt:lpstr>Ervaringen: </vt:lpstr>
      <vt:lpstr>Ervaringen:</vt:lpstr>
      <vt:lpstr>Resources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Gerben Bakker</dc:creator>
  <cp:lastModifiedBy>Stijn Folkerts</cp:lastModifiedBy>
  <cp:revision>72</cp:revision>
  <cp:lastPrinted>2015-12-11T08:26:02Z</cp:lastPrinted>
  <dcterms:created xsi:type="dcterms:W3CDTF">2015-08-12T13:28:28Z</dcterms:created>
  <dcterms:modified xsi:type="dcterms:W3CDTF">2015-12-12T13:59:30Z</dcterms:modified>
</cp:coreProperties>
</file>